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</p:sldMasterIdLst>
  <p:sldIdLst>
    <p:sldId id="256" r:id="rId7"/>
    <p:sldId id="257" r:id="rId8"/>
    <p:sldId id="261" r:id="rId9"/>
    <p:sldId id="262" r:id="rId10"/>
    <p:sldId id="263" r:id="rId11"/>
    <p:sldId id="264" r:id="rId12"/>
    <p:sldId id="265" r:id="rId13"/>
    <p:sldId id="266" r:id="rId14"/>
    <p:sldId id="260" r:id="rId15"/>
    <p:sldId id="269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D636D7-C06A-7A4E-BAE8-4B5C389300FB}" v="472" dt="2022-10-12T20:57:13.694"/>
    <p1510:client id="{5B49C99B-D7B6-996A-5761-96E9E377F5E5}" v="356" dt="2022-11-09T20:41:40.7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7F-1B7A-4BFF-84BA-1D9E88DAA014}" type="datetimeFigureOut">
              <a:rPr lang="en-NZ" smtClean="0"/>
              <a:t>14/11/2022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863BB-AA6F-40B9-82A4-2A2CBD807953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7006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7F-1B7A-4BFF-84BA-1D9E88DAA014}" type="datetimeFigureOut">
              <a:rPr lang="en-NZ" smtClean="0"/>
              <a:t>14/11/2022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863BB-AA6F-40B9-82A4-2A2CBD807953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18437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7F-1B7A-4BFF-84BA-1D9E88DAA014}" type="datetimeFigureOut">
              <a:rPr lang="en-NZ" smtClean="0"/>
              <a:t>14/11/2022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863BB-AA6F-40B9-82A4-2A2CBD807953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7046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7F-1B7A-4BFF-84BA-1D9E88DAA014}" type="datetimeFigureOut">
              <a:rPr lang="en-NZ" smtClean="0"/>
              <a:t>14/11/2022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863BB-AA6F-40B9-82A4-2A2CBD807953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944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7F-1B7A-4BFF-84BA-1D9E88DAA014}" type="datetimeFigureOut">
              <a:rPr lang="en-NZ" smtClean="0"/>
              <a:t>14/11/2022</a:t>
            </a:fld>
            <a:endParaRPr lang="en-N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863BB-AA6F-40B9-82A4-2A2CBD807953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62397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7F-1B7A-4BFF-84BA-1D9E88DAA014}" type="datetimeFigureOut">
              <a:rPr lang="en-NZ" smtClean="0"/>
              <a:t>14/11/2022</a:t>
            </a:fld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863BB-AA6F-40B9-82A4-2A2CBD807953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9246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7F-1B7A-4BFF-84BA-1D9E88DAA014}" type="datetimeFigureOut">
              <a:rPr lang="en-NZ" smtClean="0"/>
              <a:t>14/11/2022</a:t>
            </a:fld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863BB-AA6F-40B9-82A4-2A2CBD807953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79775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7F-1B7A-4BFF-84BA-1D9E88DAA014}" type="datetimeFigureOut">
              <a:rPr lang="en-NZ" smtClean="0"/>
              <a:t>14/11/2022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863BB-AA6F-40B9-82A4-2A2CBD807953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5017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NZ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7F-1B7A-4BFF-84BA-1D9E88DAA014}" type="datetimeFigureOut">
              <a:rPr lang="en-NZ" smtClean="0"/>
              <a:t>14/11/2022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863BB-AA6F-40B9-82A4-2A2CBD807953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01807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7F-1B7A-4BFF-84BA-1D9E88DAA014}" type="datetimeFigureOut">
              <a:rPr lang="en-NZ" smtClean="0"/>
              <a:t>14/11/2022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863BB-AA6F-40B9-82A4-2A2CBD807953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76918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DD7F-1B7A-4BFF-84BA-1D9E88DAA014}" type="datetimeFigureOut">
              <a:rPr lang="en-NZ" smtClean="0"/>
              <a:t>14/11/2022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863BB-AA6F-40B9-82A4-2A2CBD807953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760119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9DD7F-1B7A-4BFF-84BA-1D9E88DAA014}" type="datetimeFigureOut">
              <a:rPr lang="en-NZ" smtClean="0"/>
              <a:t>14/11/2022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863BB-AA6F-40B9-82A4-2A2CBD807953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77708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kEAXJRcwt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" y="0"/>
            <a:ext cx="12191619" cy="685821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524000" y="811278"/>
            <a:ext cx="9144000" cy="1715103"/>
          </a:xfrm>
        </p:spPr>
        <p:txBody>
          <a:bodyPr anchor="t">
            <a:normAutofit fontScale="90000"/>
          </a:bodyPr>
          <a:lstStyle>
            <a:lvl1pPr algn="ctr">
              <a:defRPr sz="5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latin typeface="Verdana"/>
                <a:ea typeface="Verdana"/>
              </a:rPr>
              <a:t>Visioning the Relocatable Autonomous Projection Structure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524000" y="2526381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30777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" y="0"/>
            <a:ext cx="12191619" cy="685821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10326" y="478250"/>
            <a:ext cx="9888717" cy="121857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081C6"/>
                </a:solidFill>
                <a:latin typeface="Verdana"/>
                <a:ea typeface="Verdana"/>
              </a:rPr>
              <a:t>Light Art Projection-Background and Case Studies </a:t>
            </a:r>
            <a:endParaRPr lang="en-NZ" dirty="0">
              <a:solidFill>
                <a:srgbClr val="0081C6"/>
              </a:solidFill>
              <a:latin typeface="Verdana"/>
              <a:ea typeface="Verdana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10326" y="1825625"/>
            <a:ext cx="9888717" cy="370790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latin typeface="Verdana"/>
                <a:ea typeface="Verdana"/>
              </a:rPr>
              <a:t>Here follows a selection of six case studies from the thirty plus light art projections that have occurred over the last three years, using Councils projection assets.</a:t>
            </a:r>
          </a:p>
          <a:p>
            <a:pPr lvl="0"/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Partners were given free access to equipment.</a:t>
            </a:r>
          </a:p>
          <a:p>
            <a:pPr lvl="0"/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Partners were sometimes supported with a grant to pay for projection art/technician time.</a:t>
            </a:r>
          </a:p>
          <a:p>
            <a:r>
              <a:rPr lang="en-US" dirty="0">
                <a:latin typeface="Verdana"/>
                <a:ea typeface="Verdana"/>
              </a:rPr>
              <a:t>All were only affordable for a single night but could have been more widely enjoyed if run for longer.</a:t>
            </a:r>
            <a:endParaRPr lang="en-NZ" dirty="0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668524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0"/>
            <a:ext cx="12191619" cy="685821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45140" y="435956"/>
            <a:ext cx="3932237" cy="106997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>
                <a:solidFill>
                  <a:srgbClr val="0081C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Matariki 2019</a:t>
            </a:r>
            <a:endParaRPr lang="en-NZ" dirty="0">
              <a:solidFill>
                <a:srgbClr val="0081C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1245140" y="1658332"/>
            <a:ext cx="3932237" cy="38115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Projection on Founders Park Windmill.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15 minute repeated loop with soundtrack.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Cultural oversight of imagery provided via </a:t>
            </a:r>
            <a:r>
              <a:rPr lang="en-NZ" sz="2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Te Kāhui Whiria.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400" dirty="0">
                <a:latin typeface="Verdana" panose="020B0604030504040204" pitchFamily="34" charset="0"/>
                <a:ea typeface="Verdana" panose="020B0604030504040204" pitchFamily="34" charset="0"/>
              </a:rPr>
              <a:t>Single night show.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7C9D99-221C-4AB8-BD90-ED9B25FBC8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390" t="11806" r="40078" b="20240"/>
          <a:stretch/>
        </p:blipFill>
        <p:spPr>
          <a:xfrm>
            <a:off x="6629400" y="-593360"/>
            <a:ext cx="3245913" cy="635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98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" y="0"/>
            <a:ext cx="12191619" cy="685821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45140" y="435956"/>
            <a:ext cx="3932237" cy="1069975"/>
          </a:xfrm>
        </p:spPr>
        <p:txBody>
          <a:bodyPr anchor="b">
            <a:normAutofit fontScale="90000"/>
          </a:bodyPr>
          <a:lstStyle>
            <a:lvl1pPr>
              <a:defRPr sz="3200"/>
            </a:lvl1pPr>
          </a:lstStyle>
          <a:p>
            <a:r>
              <a:rPr lang="en-US" dirty="0">
                <a:solidFill>
                  <a:srgbClr val="0081C6"/>
                </a:solidFill>
                <a:latin typeface="Verdana"/>
                <a:ea typeface="Verdana"/>
              </a:rPr>
              <a:t>Nelson Boys College Artwork Projections</a:t>
            </a:r>
            <a:endParaRPr lang="en-NZ" dirty="0">
              <a:solidFill>
                <a:srgbClr val="0081C6"/>
              </a:solidFill>
              <a:latin typeface="Verdana"/>
              <a:ea typeface="Verdana"/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1245140" y="1658332"/>
            <a:ext cx="3932237" cy="38115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Students art work projected on Nelson Boys College.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Collaboration with art department.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Over 20 artists featured in large format.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Single night show.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94400" y="622300"/>
            <a:ext cx="5511800" cy="44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CAD5CB-B5E5-4C7F-B585-BA46A3AE80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03" t="15972" r="24609" b="12917"/>
          <a:stretch/>
        </p:blipFill>
        <p:spPr>
          <a:xfrm>
            <a:off x="5503337" y="435956"/>
            <a:ext cx="6362701" cy="487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1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" y="0"/>
            <a:ext cx="12191619" cy="685821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45140" y="435956"/>
            <a:ext cx="3932237" cy="1069975"/>
          </a:xfrm>
        </p:spPr>
        <p:txBody>
          <a:bodyPr anchor="b">
            <a:normAutofit fontScale="90000"/>
          </a:bodyPr>
          <a:lstStyle>
            <a:lvl1pPr>
              <a:defRPr sz="3200"/>
            </a:lvl1pPr>
          </a:lstStyle>
          <a:p>
            <a:r>
              <a:rPr lang="en-US" dirty="0">
                <a:solidFill>
                  <a:srgbClr val="0081C6"/>
                </a:solidFill>
                <a:latin typeface="Verdana"/>
                <a:ea typeface="Verdana"/>
              </a:rPr>
              <a:t>Safe Space Alliance Projections</a:t>
            </a:r>
            <a:endParaRPr lang="en-NZ" dirty="0">
              <a:solidFill>
                <a:srgbClr val="0081C6"/>
              </a:solidFill>
              <a:latin typeface="Verdana"/>
              <a:ea typeface="Verdana"/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1245140" y="1658332"/>
            <a:ext cx="3932237" cy="381158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Verdana"/>
                <a:ea typeface="Verdana"/>
              </a:rPr>
              <a:t>Partnership with Suter Art Gallery to support an exhibition on LGBTQI+ issues.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Launching of Safe Space Alliance in NZ/Nelson.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Verdana"/>
                <a:ea typeface="Verdana"/>
              </a:rPr>
              <a:t>Large rainbow projections on buildings of note- NCC, Police, Hospital as support for the LGBTQI community.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Verdana"/>
                <a:ea typeface="Verdana"/>
              </a:rPr>
              <a:t>Single night show at each building.</a:t>
            </a: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994400" y="622300"/>
            <a:ext cx="5511800" cy="44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EE197E-21A0-482E-9B81-D26F200D52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87" t="12640" r="18906" b="13472"/>
          <a:stretch/>
        </p:blipFill>
        <p:spPr>
          <a:xfrm>
            <a:off x="5668438" y="622299"/>
            <a:ext cx="6032500" cy="444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690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" y="0"/>
            <a:ext cx="12191619" cy="685821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45140" y="435956"/>
            <a:ext cx="3932237" cy="106997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>
                <a:solidFill>
                  <a:srgbClr val="0081C6"/>
                </a:solidFill>
                <a:latin typeface="Verdana"/>
                <a:ea typeface="Verdana"/>
              </a:rPr>
              <a:t>Rugby 150 Projections</a:t>
            </a:r>
            <a:endParaRPr lang="en-NZ" dirty="0">
              <a:solidFill>
                <a:srgbClr val="0081C6"/>
              </a:solidFill>
              <a:latin typeface="Verdana"/>
              <a:ea typeface="Verdana"/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1245140" y="1658332"/>
            <a:ext cx="3932237" cy="381158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Verdana"/>
                <a:ea typeface="Verdana"/>
              </a:rPr>
              <a:t>Partnership with Provincial Museum to commemorate the 150</a:t>
            </a:r>
            <a:r>
              <a:rPr lang="en-US" sz="2000" baseline="30000" dirty="0">
                <a:latin typeface="Verdana"/>
                <a:ea typeface="Verdana"/>
              </a:rPr>
              <a:t>th</a:t>
            </a:r>
            <a:r>
              <a:rPr lang="en-US" sz="2000" dirty="0">
                <a:latin typeface="Verdana"/>
                <a:ea typeface="Verdana"/>
              </a:rPr>
              <a:t> anniversary on NZs first rugby game.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Verdana"/>
                <a:ea typeface="Verdana"/>
              </a:rPr>
              <a:t>COVID 19 resilience response in Level 3.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Single night show.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https://www.youtube.com/watch?v=KkEAXJRcwtM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4FFD96-55DD-4458-BC35-12D035F07E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12" t="28315" r="42465" b="23889"/>
          <a:stretch/>
        </p:blipFill>
        <p:spPr>
          <a:xfrm>
            <a:off x="5330826" y="2411785"/>
            <a:ext cx="5769485" cy="32778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46A37A-4529-416B-A434-22661D1446B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640" t="28829" r="50000" b="24181"/>
          <a:stretch/>
        </p:blipFill>
        <p:spPr>
          <a:xfrm>
            <a:off x="7236745" y="206378"/>
            <a:ext cx="4676776" cy="322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23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" y="0"/>
            <a:ext cx="12191619" cy="685821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45140" y="435956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NZ" dirty="0">
                <a:solidFill>
                  <a:srgbClr val="0081C6"/>
                </a:solidFill>
                <a:latin typeface="Verdana"/>
                <a:ea typeface="Verdana"/>
              </a:rPr>
              <a:t>ANZAC 2021 Projections</a:t>
            </a: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1245140" y="1658332"/>
            <a:ext cx="3932237" cy="381158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/>
                <a:ea typeface="Verdana"/>
              </a:rPr>
              <a:t>COVID 19 response as a backup for potentially canceled Dawn Service.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Trees in ANZAC Park used.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RSA provided partner funding.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Single night show.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94400" y="622300"/>
            <a:ext cx="5511800" cy="44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C0C7AE-7F81-4C7B-AF2D-CAE2964F9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219" y="622299"/>
            <a:ext cx="6269656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5112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" y="0"/>
            <a:ext cx="12191619" cy="685821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45140" y="435956"/>
            <a:ext cx="3932237" cy="1069975"/>
          </a:xfrm>
        </p:spPr>
        <p:txBody>
          <a:bodyPr anchor="b">
            <a:normAutofit fontScale="90000"/>
          </a:bodyPr>
          <a:lstStyle>
            <a:lvl1pPr>
              <a:defRPr sz="3200"/>
            </a:lvl1pPr>
          </a:lstStyle>
          <a:p>
            <a:r>
              <a:rPr lang="en-US" dirty="0">
                <a:solidFill>
                  <a:srgbClr val="0081C6"/>
                </a:solidFill>
                <a:latin typeface="Verdana"/>
                <a:ea typeface="Verdana"/>
              </a:rPr>
              <a:t>NZ Photography Conference Projections</a:t>
            </a:r>
            <a:endParaRPr lang="en-NZ" dirty="0">
              <a:solidFill>
                <a:srgbClr val="0081C6"/>
              </a:solidFill>
              <a:latin typeface="Verdana"/>
              <a:ea typeface="Verdana"/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1245140" y="1658332"/>
            <a:ext cx="3932237" cy="381158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/>
                <a:ea typeface="Verdana"/>
              </a:rPr>
              <a:t>Partnership with the annual NZ Photography Conference.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/>
                <a:ea typeface="Verdana"/>
              </a:rPr>
              <a:t>Shared photo images with the non delegate community.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Used wrapped building under repair.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Single night show.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94400" y="622300"/>
            <a:ext cx="5511800" cy="44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A5C545-4AB1-4A31-9E63-5DC1D7720C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609" t="13056" r="19453" b="15000"/>
          <a:stretch/>
        </p:blipFill>
        <p:spPr>
          <a:xfrm>
            <a:off x="5579537" y="622300"/>
            <a:ext cx="6210301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189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619" cy="685821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45139" y="270038"/>
            <a:ext cx="9451435" cy="1235893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>
                <a:solidFill>
                  <a:srgbClr val="0081C6"/>
                </a:solidFill>
                <a:latin typeface="Verdana"/>
                <a:ea typeface="Verdana"/>
              </a:rPr>
              <a:t>Expansion of Light Art Projection Projects- Identified Needs from Community Partners:</a:t>
            </a:r>
            <a:endParaRPr lang="en-NZ" dirty="0">
              <a:solidFill>
                <a:srgbClr val="0081C6"/>
              </a:solidFill>
              <a:latin typeface="Verdana"/>
              <a:ea typeface="Verdana"/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685800" y="1533641"/>
            <a:ext cx="11263745" cy="464286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Verdana"/>
                <a:ea typeface="Verdana"/>
              </a:rPr>
              <a:t>Wanting longer projection shows. 6-10 nights rather than 1 night.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Verdana"/>
                <a:ea typeface="Verdana"/>
              </a:rPr>
              <a:t>Wanting all rigging and consenting issues to be dealt with. Requesting a one stop shop package.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Verdana"/>
                <a:ea typeface="Verdana"/>
              </a:rPr>
              <a:t>Wanting longer show durations that can justify more expenditure on show animation, raising the quality/impact of shows.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Verdana"/>
                <a:ea typeface="Verdana"/>
              </a:rPr>
              <a:t>Expected increased in demand for shows. Expectation of an increase in demand to 20-30 week-long shows a year or light shows running for approximately 200 night a year.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281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619" cy="685821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45140" y="172720"/>
            <a:ext cx="5275483" cy="1485611"/>
          </a:xfrm>
        </p:spPr>
        <p:txBody>
          <a:bodyPr anchor="b">
            <a:normAutofit fontScale="90000"/>
          </a:bodyPr>
          <a:lstStyle>
            <a:lvl1pPr>
              <a:defRPr sz="3200"/>
            </a:lvl1pPr>
          </a:lstStyle>
          <a:p>
            <a:r>
              <a:rPr lang="en-US" dirty="0">
                <a:solidFill>
                  <a:srgbClr val="0081C6"/>
                </a:solidFill>
                <a:latin typeface="Verdana"/>
                <a:ea typeface="Verdana"/>
              </a:rPr>
              <a:t>Barriers to Expansion- Downsides to the Current Technical/Rigging Systems:</a:t>
            </a: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912631" y="1658332"/>
            <a:ext cx="4264746" cy="383929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/>
                <a:ea typeface="Verdana"/>
              </a:rPr>
              <a:t>Out of cars/vehicles- No height advantage.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/>
                <a:ea typeface="Verdana"/>
              </a:rPr>
              <a:t>On buildings in VIZBOX units- Hard to secure.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/>
                <a:ea typeface="Verdana"/>
              </a:rPr>
              <a:t>On purpose-built scaffolds- Expensive to set up and secure so prohibitively costly to use for unmonitored multi night shows.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ABBF74-60E6-4E08-AE7D-14F30D9231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69" t="28315" r="47325" b="23889"/>
          <a:stretch/>
        </p:blipFill>
        <p:spPr>
          <a:xfrm>
            <a:off x="8350141" y="2549817"/>
            <a:ext cx="3843930" cy="2980764"/>
          </a:xfrm>
          <a:prstGeom prst="rect">
            <a:avLst/>
          </a:prstGeom>
        </p:spPr>
      </p:pic>
      <p:pic>
        <p:nvPicPr>
          <p:cNvPr id="10" name="image14.png">
            <a:extLst>
              <a:ext uri="{FF2B5EF4-FFF2-40B4-BE49-F238E27FC236}">
                <a16:creationId xmlns:a16="http://schemas.microsoft.com/office/drawing/2014/main" id="{C06E2881-C221-4B8C-8503-5298A925F37E}"/>
              </a:ext>
            </a:extLst>
          </p:cNvPr>
          <p:cNvPicPr/>
          <p:nvPr/>
        </p:nvPicPr>
        <p:blipFill>
          <a:blip r:embed="rId4">
            <a:lum/>
            <a:alphaModFix/>
          </a:blip>
          <a:srcRect l="13361" t="5098" b="8482"/>
          <a:stretch>
            <a:fillRect/>
          </a:stretch>
        </p:blipFill>
        <p:spPr>
          <a:xfrm>
            <a:off x="5655241" y="2296601"/>
            <a:ext cx="2733675" cy="3505200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11" name="image15.jpg">
            <a:extLst>
              <a:ext uri="{FF2B5EF4-FFF2-40B4-BE49-F238E27FC236}">
                <a16:creationId xmlns:a16="http://schemas.microsoft.com/office/drawing/2014/main" id="{E855A41E-E9BE-4188-AFF4-7CAA9D23185F}"/>
              </a:ext>
            </a:extLst>
          </p:cNvPr>
          <p:cNvPicPr/>
          <p:nvPr/>
        </p:nvPicPr>
        <p:blipFill rotWithShape="1">
          <a:blip r:embed="rId5">
            <a:lum/>
            <a:alphaModFix/>
          </a:blip>
          <a:srcRect l="593" t="54801" r="59339" b="4131"/>
          <a:stretch/>
        </p:blipFill>
        <p:spPr>
          <a:xfrm>
            <a:off x="6544214" y="174393"/>
            <a:ext cx="3932237" cy="2378075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2444622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619" cy="685821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45140" y="435957"/>
            <a:ext cx="3932237" cy="875924"/>
          </a:xfrm>
        </p:spPr>
        <p:txBody>
          <a:bodyPr anchor="b">
            <a:normAutofit fontScale="90000"/>
          </a:bodyPr>
          <a:lstStyle>
            <a:lvl1pPr>
              <a:defRPr sz="3200"/>
            </a:lvl1pPr>
          </a:lstStyle>
          <a:p>
            <a:r>
              <a:rPr lang="en-US" dirty="0">
                <a:solidFill>
                  <a:srgbClr val="0081C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Next Steps-</a:t>
            </a:r>
            <a:br>
              <a:rPr lang="en-US" dirty="0">
                <a:solidFill>
                  <a:srgbClr val="0081C6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NZ" dirty="0">
              <a:solidFill>
                <a:srgbClr val="0081C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377845" y="1181100"/>
            <a:ext cx="5227994" cy="390782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latin typeface="Verdana"/>
              <a:ea typeface="Verdan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Verdana"/>
                <a:ea typeface="Verdana"/>
              </a:rPr>
              <a:t>Release RAPS Project Arts Brief to  design/artist/engineering community- /Nov</a:t>
            </a:r>
            <a:r>
              <a:rPr lang="en-US" sz="2000" i="1" dirty="0">
                <a:latin typeface="Verdana"/>
                <a:ea typeface="Verdana"/>
              </a:rPr>
              <a:t> 22.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>
                <a:latin typeface="Verdana"/>
                <a:ea typeface="Verdana"/>
              </a:rPr>
              <a:t>Select a supplier to construct the RAPS and obtain Building Act compliance-March 2023.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Verdana"/>
                <a:ea typeface="Verdana"/>
              </a:rPr>
              <a:t>RAPS constructed and first used.</a:t>
            </a:r>
            <a:r>
              <a:rPr lang="en-US" sz="2000" i="1" dirty="0">
                <a:latin typeface="Verdana"/>
                <a:ea typeface="Verdana"/>
              </a:rPr>
              <a:t> -Ready for </a:t>
            </a:r>
            <a:r>
              <a:rPr lang="en-US" sz="2000" i="1" dirty="0" err="1">
                <a:latin typeface="Verdana"/>
                <a:ea typeface="Verdana"/>
              </a:rPr>
              <a:t>Te</a:t>
            </a:r>
            <a:r>
              <a:rPr lang="en-US" sz="2000" i="1" dirty="0">
                <a:latin typeface="Verdana"/>
                <a:ea typeface="Verdana"/>
              </a:rPr>
              <a:t> </a:t>
            </a:r>
            <a:r>
              <a:rPr lang="en-US" sz="2000" i="1" dirty="0" err="1">
                <a:latin typeface="Verdana"/>
                <a:ea typeface="Verdana"/>
              </a:rPr>
              <a:t>Ramaroa</a:t>
            </a:r>
            <a:r>
              <a:rPr lang="en-US" sz="2000" i="1" dirty="0">
                <a:latin typeface="Verdana"/>
                <a:ea typeface="Verdana"/>
              </a:rPr>
              <a:t> in July 2023.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C285333-5B17-42B4-9833-24D77A437B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83" t="14222" r="30750" b="9778"/>
          <a:stretch/>
        </p:blipFill>
        <p:spPr>
          <a:xfrm>
            <a:off x="5780833" y="435956"/>
            <a:ext cx="6055360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889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CC powerpoint template - Smart Little City - Jul 2019.pptx" id="{E93BE3FC-8D3B-4088-8F9E-283EBC939FE4}" vid="{E3824664-4C05-405A-9D5A-16E637C9551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metadata xmlns="http://www.objective.com/ecm/document/metadata/7602B738831440DB9AF4B3C0A3E49E12" version="1.0.0">
  <systemFields>
    <field name="Objective-Id">
      <value order="0">A2918107</value>
    </field>
    <field name="Objective-Title">
      <value order="0">RAPT 2022 Visioning the Relocatable Autonomous Projection Tower</value>
    </field>
    <field name="Objective-Description">
      <value order="0"/>
    </field>
    <field name="Objective-CreationStamp">
      <value order="0">2022-07-04T02:05:09Z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2022-07-04T02:06:29Z</value>
    </field>
    <field name="Objective-Owner">
      <value order="0">Tom Ransom</value>
    </field>
    <field name="Objective-Path">
      <value order="0">TARDIS:Arts, Heritage and Events Management:Public Art and Structures:Art in Public Places</value>
    </field>
    <field name="Objective-Parent">
      <value order="0">Art in Public Places</value>
    </field>
    <field name="Objective-State">
      <value order="0">Being Edited</value>
    </field>
    <field name="Objective-VersionId">
      <value order="0">vA4231916</value>
    </field>
    <field name="Objective-Version">
      <value order="0">1.1</value>
    </field>
    <field name="Objective-VersionNumber">
      <value order="0">3</value>
    </field>
    <field name="Objective-VersionComment">
      <value order="0"/>
    </field>
    <field name="Objective-FileNumber">
      <value order="0">qA651</value>
    </field>
    <field name="Objective-Classification">
      <value order="0">Council</value>
    </field>
    <field name="Objective-Caveats">
      <value order="0"/>
    </field>
  </systemFields>
  <catalogues>
    <catalogue name="Document Type Catalogue" type="type" ori="id:cA19">
      <field name="Objective-Contract Number">
        <value order="0"/>
      </field>
      <field name="Objective-Project ID">
        <value order="0"/>
      </field>
      <field name="Objective-Service Request Id">
        <value order="0"/>
      </field>
      <field name="Objective-Organisation">
        <value order="0"/>
      </field>
      <field name="Objective-NCS Reference Number">
        <value order="0"/>
      </field>
      <field name="Objective-NCS System Area">
        <value order="0"/>
      </field>
      <field name="Objective-PPR Links">
        <value order="0"/>
      </field>
      <field name="Objective-Review By">
        <value order="0"/>
      </field>
      <field name="Objective-Reviewer">
        <value order="0"/>
      </field>
      <field name="Objective-Department">
        <value order="0"/>
      </field>
    </catalogue>
  </catalogues>
</metadata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eDocument" ma:contentTypeID="0x010100BD8507B1EF3EEF43BB352138EF9A3FBD" ma:contentTypeVersion="62" ma:contentTypeDescription="Create a new document." ma:contentTypeScope="" ma:versionID="b95d5b3c71fff9f5c29682f286786207">
  <xsd:schema xmlns:xsd="http://www.w3.org/2001/XMLSchema" xmlns:xs="http://www.w3.org/2001/XMLSchema" xmlns:p="http://schemas.microsoft.com/office/2006/metadata/properties" xmlns:ns2="01e62f4d-1efb-4a1c-aac8-a1dd7e6f7e8d" xmlns:ns3="4f9c820c-e7e2-444d-97ee-45f2b3485c1d" xmlns:ns4="15ffb055-6eb4-45a1-bc20-bf2ac0d420da" xmlns:ns5="725c79e5-42ce-4aa0-ac78-b6418001f0d2" xmlns:ns6="c91a514c-9034-4fa3-897a-8352025b26ed" xmlns:ns7="ea9732bc-bdab-4124-94da-00ac1c8a1ca9" xmlns:ns8="b27312b0-b5fc-4d03-b7a9-cf2eba174897" targetNamespace="http://schemas.microsoft.com/office/2006/metadata/properties" ma:root="true" ma:fieldsID="c808e23e5b45f6d57c15b7e8990f07e9" ns2:_="" ns3:_="" ns4:_="" ns5:_="" ns6:_="" ns7:_="" ns8:_="">
    <xsd:import namespace="01e62f4d-1efb-4a1c-aac8-a1dd7e6f7e8d"/>
    <xsd:import namespace="4f9c820c-e7e2-444d-97ee-45f2b3485c1d"/>
    <xsd:import namespace="15ffb055-6eb4-45a1-bc20-bf2ac0d420da"/>
    <xsd:import namespace="725c79e5-42ce-4aa0-ac78-b6418001f0d2"/>
    <xsd:import namespace="c91a514c-9034-4fa3-897a-8352025b26ed"/>
    <xsd:import namespace="ea9732bc-bdab-4124-94da-00ac1c8a1ca9"/>
    <xsd:import namespace="b27312b0-b5fc-4d03-b7a9-cf2eba17489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DocumentType" minOccurs="0"/>
                <xsd:element ref="ns4:KeyWords" minOccurs="0"/>
                <xsd:element ref="ns3:Narrative" minOccurs="0"/>
                <xsd:element ref="ns3:Case" minOccurs="0"/>
                <xsd:element ref="ns3:RelatedPeople" minOccurs="0"/>
                <xsd:element ref="ns3:CategoryName" minOccurs="0"/>
                <xsd:element ref="ns3:CategoryValue" minOccurs="0"/>
                <xsd:element ref="ns3:BusinessValue" minOccurs="0"/>
                <xsd:element ref="ns3:FunctionGroup" minOccurs="0"/>
                <xsd:element ref="ns3:Function" minOccurs="0"/>
                <xsd:element ref="ns3:PRAType" minOccurs="0"/>
                <xsd:element ref="ns3:PRADate1" minOccurs="0"/>
                <xsd:element ref="ns3:PRADate2" minOccurs="0"/>
                <xsd:element ref="ns3:PRADate3" minOccurs="0"/>
                <xsd:element ref="ns3:PRADateDisposal" minOccurs="0"/>
                <xsd:element ref="ns3:PRADateTrigger" minOccurs="0"/>
                <xsd:element ref="ns3:PRAText1" minOccurs="0"/>
                <xsd:element ref="ns3:PRAText2" minOccurs="0"/>
                <xsd:element ref="ns3:PRAText3" minOccurs="0"/>
                <xsd:element ref="ns3:PRAText4" minOccurs="0"/>
                <xsd:element ref="ns3:PRAText5" minOccurs="0"/>
                <xsd:element ref="ns3:AggregationStatus" minOccurs="0"/>
                <xsd:element ref="ns3:Project" minOccurs="0"/>
                <xsd:element ref="ns3:Activity" minOccurs="0"/>
                <xsd:element ref="ns5:AggregationNarrative" minOccurs="0"/>
                <xsd:element ref="ns6:Channel" minOccurs="0"/>
                <xsd:element ref="ns6:Team" minOccurs="0"/>
                <xsd:element ref="ns6:Level2" minOccurs="0"/>
                <xsd:element ref="ns6:Level3" minOccurs="0"/>
                <xsd:element ref="ns6:Year" minOccurs="0"/>
                <xsd:element ref="ns7:OverrideLabel" minOccurs="0"/>
                <xsd:element ref="ns7:SetLabel" minOccurs="0"/>
                <xsd:element ref="ns7:zMigrationID" minOccurs="0"/>
                <xsd:element ref="ns7:zLegacy" minOccurs="0"/>
                <xsd:element ref="ns7:zLegacyJSON" minOccurs="0"/>
                <xsd:element ref="ns7:AccessClassification" minOccurs="0"/>
                <xsd:element ref="ns7:LegacyID" minOccurs="0"/>
                <xsd:element ref="ns7:RefNo" minOccurs="0"/>
                <xsd:element ref="ns7:Copied" minOccurs="0"/>
                <xsd:element ref="ns7:CopiedFrom" minOccurs="0"/>
                <xsd:element ref="ns7:CopiedTo" minOccurs="0"/>
                <xsd:element ref="ns7:PPR" minOccurs="0"/>
                <xsd:element ref="ns8:MediaServiceMetadata" minOccurs="0"/>
                <xsd:element ref="ns8:MediaServiceFastMetadata" minOccurs="0"/>
                <xsd:element ref="ns2:SharedWithUsers" minOccurs="0"/>
                <xsd:element ref="ns2:SharedWithDetails" minOccurs="0"/>
                <xsd:element ref="ns8:lcf76f155ced4ddcb4097134ff3c332f" minOccurs="0"/>
                <xsd:element ref="ns2:TaxCatchAll" minOccurs="0"/>
                <xsd:element ref="ns8:MediaServiceGenerationTime" minOccurs="0"/>
                <xsd:element ref="ns8:MediaServiceEventHashCode" minOccurs="0"/>
                <xsd:element ref="ns8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e62f4d-1efb-4a1c-aac8-a1dd7e6f7e8d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5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5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60" nillable="true" ma:displayName="Taxonomy Catch All Column" ma:hidden="true" ma:list="{fda6f2c6-e880-4861-be49-be37b7ffb9d2}" ma:internalName="TaxCatchAll" ma:showField="CatchAllData" ma:web="01e62f4d-1efb-4a1c-aac8-a1dd7e6f7e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9c820c-e7e2-444d-97ee-45f2b3485c1d" elementFormDefault="qualified">
    <xsd:import namespace="http://schemas.microsoft.com/office/2006/documentManagement/types"/>
    <xsd:import namespace="http://schemas.microsoft.com/office/infopath/2007/PartnerControls"/>
    <xsd:element name="DocumentType" ma:index="11" nillable="true" ma:displayName="Document Type" ma:format="Dropdown" ma:hidden="true" ma:internalName="DocumentType" ma:readOnly="false">
      <xsd:simpleType>
        <xsd:union memberTypes="dms:Text">
          <xsd:simpleType>
            <xsd:restriction base="dms:Choice">
              <xsd:enumeration value="APPLICATION, certificate, consent related"/>
              <xsd:enumeration value="CONTRACT, Variation, Agreement"/>
              <xsd:enumeration value="CORRESPONDENCE"/>
              <xsd:enumeration value="DRAWING, Plan, Map"/>
              <xsd:enumeration value="EMPLOYMENT related"/>
              <xsd:enumeration value="FINANCIAL related"/>
              <xsd:enumeration value="KNOWLEDGE article"/>
              <xsd:enumeration value="MEETING related"/>
              <xsd:enumeration value="MEMO, Filenote, Email"/>
              <xsd:enumeration value="MODEL, Calculation, Working"/>
              <xsd:enumeration value="PHOTO, Image or Multi-media"/>
              <xsd:enumeration value="PRESENTATION"/>
              <xsd:enumeration value="PUBLICATION material"/>
              <xsd:enumeration value="PURCHASING related"/>
              <xsd:enumeration value="REPORT, or planning related"/>
              <xsd:enumeration value="RULES, Policy, Bylaw, procedure"/>
              <xsd:enumeration value="SERVICE REQUEST related"/>
              <xsd:enumeration value="SPECIFICATION or standard"/>
              <xsd:enumeration value="SUPPLIER PRODUCT Info"/>
              <xsd:enumeration value="TEMPLATE, Checklist or Form"/>
            </xsd:restriction>
          </xsd:simpleType>
        </xsd:union>
      </xsd:simpleType>
    </xsd:element>
    <xsd:element name="Narrative" ma:index="13" nillable="true" ma:displayName="Narrative" ma:internalName="Narrative" ma:readOnly="false">
      <xsd:simpleType>
        <xsd:restriction base="dms:Note">
          <xsd:maxLength value="255"/>
        </xsd:restriction>
      </xsd:simpleType>
    </xsd:element>
    <xsd:element name="Case" ma:index="14" nillable="true" ma:displayName="Case" ma:default="NA" ma:hidden="true" ma:indexed="true" ma:internalName="Case" ma:readOnly="false">
      <xsd:simpleType>
        <xsd:restriction base="dms:Text">
          <xsd:maxLength value="255"/>
        </xsd:restriction>
      </xsd:simpleType>
    </xsd:element>
    <xsd:element name="RelatedPeople" ma:index="15" nillable="true" ma:displayName="Related People" ma:hidden="true" ma:list="UserInfo" ma:SharePointGroup="0" ma:internalName="RelatedPeople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ategoryName" ma:index="16" nillable="true" ma:displayName="Category 1" ma:default="NA" ma:hidden="true" ma:internalName="CategoryName" ma:readOnly="false">
      <xsd:simpleType>
        <xsd:restriction base="dms:Text">
          <xsd:maxLength value="255"/>
        </xsd:restriction>
      </xsd:simpleType>
    </xsd:element>
    <xsd:element name="CategoryValue" ma:index="17" nillable="true" ma:displayName="Category 2" ma:default="NA" ma:hidden="true" ma:internalName="CategoryValue" ma:readOnly="false">
      <xsd:simpleType>
        <xsd:restriction base="dms:Text">
          <xsd:maxLength value="255"/>
        </xsd:restriction>
      </xsd:simpleType>
    </xsd:element>
    <xsd:element name="BusinessValue" ma:index="18" nillable="true" ma:displayName="Business Value" ma:hidden="true" ma:internalName="BusinessValue" ma:readOnly="false">
      <xsd:simpleType>
        <xsd:restriction base="dms:Text">
          <xsd:maxLength value="255"/>
        </xsd:restriction>
      </xsd:simpleType>
    </xsd:element>
    <xsd:element name="FunctionGroup" ma:index="19" nillable="true" ma:displayName="Function Group" ma:default="Community Services" ma:hidden="true" ma:internalName="FunctionGroup" ma:readOnly="false">
      <xsd:simpleType>
        <xsd:restriction base="dms:Text">
          <xsd:maxLength value="255"/>
        </xsd:restriction>
      </xsd:simpleType>
    </xsd:element>
    <xsd:element name="Function" ma:index="20" nillable="true" ma:displayName="Function" ma:default="Arts, Heritage and Events Management" ma:hidden="true" ma:internalName="Function" ma:readOnly="false">
      <xsd:simpleType>
        <xsd:restriction base="dms:Text">
          <xsd:maxLength value="255"/>
        </xsd:restriction>
      </xsd:simpleType>
    </xsd:element>
    <xsd:element name="PRAType" ma:index="21" nillable="true" ma:displayName="PRA Type" ma:default="Doc" ma:hidden="true" ma:indexed="true" ma:internalName="PRAType" ma:readOnly="false">
      <xsd:simpleType>
        <xsd:restriction base="dms:Text">
          <xsd:maxLength value="255"/>
        </xsd:restriction>
      </xsd:simpleType>
    </xsd:element>
    <xsd:element name="PRADate1" ma:index="22" nillable="true" ma:displayName="PRA Date 1" ma:format="DateOnly" ma:hidden="true" ma:internalName="PRADate1" ma:readOnly="false">
      <xsd:simpleType>
        <xsd:restriction base="dms:DateTime"/>
      </xsd:simpleType>
    </xsd:element>
    <xsd:element name="PRADate2" ma:index="23" nillable="true" ma:displayName="PRA Date 2" ma:format="DateOnly" ma:hidden="true" ma:internalName="PRADate2" ma:readOnly="false">
      <xsd:simpleType>
        <xsd:restriction base="dms:DateTime"/>
      </xsd:simpleType>
    </xsd:element>
    <xsd:element name="PRADate3" ma:index="24" nillable="true" ma:displayName="PRA Date 3" ma:format="DateOnly" ma:hidden="true" ma:internalName="PRADate3" ma:readOnly="false">
      <xsd:simpleType>
        <xsd:restriction base="dms:DateTime"/>
      </xsd:simpleType>
    </xsd:element>
    <xsd:element name="PRADateDisposal" ma:index="25" nillable="true" ma:displayName="PRA Date Disposal" ma:format="DateOnly" ma:hidden="true" ma:internalName="PRADateDisposal" ma:readOnly="false">
      <xsd:simpleType>
        <xsd:restriction base="dms:DateTime"/>
      </xsd:simpleType>
    </xsd:element>
    <xsd:element name="PRADateTrigger" ma:index="26" nillable="true" ma:displayName="PRA Date Trigger" ma:format="DateOnly" ma:hidden="true" ma:internalName="PRADateTrigger" ma:readOnly="false">
      <xsd:simpleType>
        <xsd:restriction base="dms:DateTime"/>
      </xsd:simpleType>
    </xsd:element>
    <xsd:element name="PRAText1" ma:index="27" nillable="true" ma:displayName="PRA Text 1" ma:hidden="true" ma:internalName="PRAText1" ma:readOnly="false">
      <xsd:simpleType>
        <xsd:restriction base="dms:Text">
          <xsd:maxLength value="255"/>
        </xsd:restriction>
      </xsd:simpleType>
    </xsd:element>
    <xsd:element name="PRAText2" ma:index="28" nillable="true" ma:displayName="PRA Text 2" ma:hidden="true" ma:internalName="PRAText2" ma:readOnly="false">
      <xsd:simpleType>
        <xsd:restriction base="dms:Text">
          <xsd:maxLength value="255"/>
        </xsd:restriction>
      </xsd:simpleType>
    </xsd:element>
    <xsd:element name="PRAText3" ma:index="29" nillable="true" ma:displayName="PRA Text 3" ma:hidden="true" ma:internalName="PRAText3" ma:readOnly="false">
      <xsd:simpleType>
        <xsd:restriction base="dms:Text">
          <xsd:maxLength value="255"/>
        </xsd:restriction>
      </xsd:simpleType>
    </xsd:element>
    <xsd:element name="PRAText4" ma:index="30" nillable="true" ma:displayName="PRA Text 4" ma:hidden="true" ma:internalName="PRAText4" ma:readOnly="false">
      <xsd:simpleType>
        <xsd:restriction base="dms:Text">
          <xsd:maxLength value="255"/>
        </xsd:restriction>
      </xsd:simpleType>
    </xsd:element>
    <xsd:element name="PRAText5" ma:index="31" nillable="true" ma:displayName="PRA Text 5" ma:hidden="true" ma:internalName="PRAText5" ma:readOnly="false">
      <xsd:simpleType>
        <xsd:restriction base="dms:Text">
          <xsd:maxLength value="255"/>
        </xsd:restriction>
      </xsd:simpleType>
    </xsd:element>
    <xsd:element name="AggregationStatus" ma:index="32" nillable="true" ma:displayName="Aggregation Status" ma:default="Normal" ma:format="Dropdown" ma:hidden="true" ma:internalName="AggregationStatus" ma:readOnly="false">
      <xsd:simpleType>
        <xsd:union memberTypes="dms:Text">
          <xsd:simpleType>
            <xsd:restriction base="dms:Choice">
              <xsd:enumeration value="Delete Soon"/>
              <xsd:enumeration value="Transfer Soon"/>
              <xsd:enumeration value="Appraise Soon"/>
              <xsd:enumeration value="Delete"/>
              <xsd:enumeration value="Transfer"/>
              <xsd:enumeration value="Appraise"/>
              <xsd:enumeration value="Hold"/>
              <xsd:enumeration value="Normal"/>
              <xsd:enumeration value="Archive"/>
            </xsd:restriction>
          </xsd:simpleType>
        </xsd:union>
      </xsd:simpleType>
    </xsd:element>
    <xsd:element name="Project" ma:index="33" nillable="true" ma:displayName="Project" ma:default="NA" ma:hidden="true" ma:internalName="Project" ma:readOnly="false">
      <xsd:simpleType>
        <xsd:restriction base="dms:Text">
          <xsd:maxLength value="255"/>
        </xsd:restriction>
      </xsd:simpleType>
    </xsd:element>
    <xsd:element name="Activity" ma:index="34" nillable="true" ma:displayName="Activity" ma:default="Public Art and Structures" ma:hidden="true" ma:internalName="Activity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ffb055-6eb4-45a1-bc20-bf2ac0d420da" elementFormDefault="qualified">
    <xsd:import namespace="http://schemas.microsoft.com/office/2006/documentManagement/types"/>
    <xsd:import namespace="http://schemas.microsoft.com/office/infopath/2007/PartnerControls"/>
    <xsd:element name="KeyWords" ma:index="12" nillable="true" ma:displayName="Key Words" ma:hidden="true" ma:internalName="KeyWords" ma:readOnly="fals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5c79e5-42ce-4aa0-ac78-b6418001f0d2" elementFormDefault="qualified">
    <xsd:import namespace="http://schemas.microsoft.com/office/2006/documentManagement/types"/>
    <xsd:import namespace="http://schemas.microsoft.com/office/infopath/2007/PartnerControls"/>
    <xsd:element name="AggregationNarrative" ma:index="35" nillable="true" ma:displayName="Aggregation Narrative" ma:hidden="true" ma:internalName="AggregationNarrative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1a514c-9034-4fa3-897a-8352025b26ed" elementFormDefault="qualified">
    <xsd:import namespace="http://schemas.microsoft.com/office/2006/documentManagement/types"/>
    <xsd:import namespace="http://schemas.microsoft.com/office/infopath/2007/PartnerControls"/>
    <xsd:element name="Channel" ma:index="36" nillable="true" ma:displayName="Channel" ma:default="NA" ma:hidden="true" ma:internalName="Channel" ma:readOnly="false">
      <xsd:simpleType>
        <xsd:restriction base="dms:Text">
          <xsd:maxLength value="255"/>
        </xsd:restriction>
      </xsd:simpleType>
    </xsd:element>
    <xsd:element name="Team" ma:index="37" nillable="true" ma:displayName="Team" ma:default="Public Art and Structures" ma:hidden="true" ma:internalName="Team" ma:readOnly="false">
      <xsd:simpleType>
        <xsd:restriction base="dms:Text">
          <xsd:maxLength value="255"/>
        </xsd:restriction>
      </xsd:simpleType>
    </xsd:element>
    <xsd:element name="Level2" ma:index="38" nillable="true" ma:displayName="Level2" ma:default="NA" ma:hidden="true" ma:internalName="Level2" ma:readOnly="false">
      <xsd:simpleType>
        <xsd:restriction base="dms:Text">
          <xsd:maxLength value="255"/>
        </xsd:restriction>
      </xsd:simpleType>
    </xsd:element>
    <xsd:element name="Level3" ma:index="39" nillable="true" ma:displayName="Level3" ma:hidden="true" ma:internalName="Level3" ma:readOnly="false">
      <xsd:simpleType>
        <xsd:restriction base="dms:Text">
          <xsd:maxLength value="255"/>
        </xsd:restriction>
      </xsd:simpleType>
    </xsd:element>
    <xsd:element name="Year" ma:index="40" nillable="true" ma:displayName="Year" ma:default="NA" ma:hidden="true" ma:indexed="true" ma:internalName="Year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9732bc-bdab-4124-94da-00ac1c8a1ca9" elementFormDefault="qualified">
    <xsd:import namespace="http://schemas.microsoft.com/office/2006/documentManagement/types"/>
    <xsd:import namespace="http://schemas.microsoft.com/office/infopath/2007/PartnerControls"/>
    <xsd:element name="OverrideLabel" ma:index="41" nillable="true" ma:displayName="Override Label" ma:description="Used to override the set label for automation where multiple labels apply in a library" ma:hidden="true" ma:internalName="OverrideLabel" ma:readOnly="false">
      <xsd:simpleType>
        <xsd:restriction base="dms:Text">
          <xsd:maxLength value="255"/>
        </xsd:restriction>
      </xsd:simpleType>
    </xsd:element>
    <xsd:element name="SetLabel" ma:index="42" nillable="true" ma:displayName="Set Label" ma:default="RETAIN" ma:description="Used to set the retention label via automation" ma:hidden="true" ma:internalName="SetLabel" ma:readOnly="false">
      <xsd:simpleType>
        <xsd:restriction base="dms:Text">
          <xsd:maxLength value="255"/>
        </xsd:restriction>
      </xsd:simpleType>
    </xsd:element>
    <xsd:element name="zMigrationID" ma:index="43" nillable="true" ma:displayName="zMigrationID" ma:description="This column will be used to track each file and folder that is migrated.&#10;&#10;This is the Objective document ID plus the file extension (eg A1234576-PDF)." ma:hidden="true" ma:indexed="true" ma:internalName="zMigrationID" ma:readOnly="false">
      <xsd:simpleType>
        <xsd:restriction base="dms:Text">
          <xsd:maxLength value="255"/>
        </xsd:restriction>
      </xsd:simpleType>
    </xsd:element>
    <xsd:element name="zLegacy" ma:index="44" nillable="true" ma:displayName="zLegacy" ma:description="This is the friendly format column of Key Value pairs (Objective Field: Objective Value)." ma:hidden="true" ma:internalName="zLegacy" ma:readOnly="false">
      <xsd:simpleType>
        <xsd:restriction base="dms:Note"/>
      </xsd:simpleType>
    </xsd:element>
    <xsd:element name="zLegacyJSON" ma:index="45" nillable="true" ma:displayName="zLegacyJSON" ma:description="This is the JSON blob field for the Key Value pairs which can be used to set field values in the future if required." ma:hidden="true" ma:internalName="zLegacyJSON" ma:readOnly="false">
      <xsd:simpleType>
        <xsd:restriction base="dms:Note"/>
      </xsd:simpleType>
    </xsd:element>
    <xsd:element name="AccessClassification" ma:index="46" nillable="true" ma:displayName="Access Classification" ma:default="Internal" ma:format="Dropdown" ma:hidden="true" ma:indexed="true" ma:internalName="AccessClassification" ma:readOnly="false">
      <xsd:simpleType>
        <xsd:union memberTypes="dms:Text">
          <xsd:simpleType>
            <xsd:restriction base="dms:Choice">
              <xsd:enumeration value="Internal"/>
              <xsd:enumeration value="Public"/>
              <xsd:enumeration value="Restricted"/>
            </xsd:restriction>
          </xsd:simpleType>
        </xsd:union>
      </xsd:simpleType>
    </xsd:element>
    <xsd:element name="LegacyID" ma:index="47" nillable="true" ma:displayName="LegacyID" ma:hidden="true" ma:indexed="true" ma:internalName="LegacyID" ma:readOnly="false">
      <xsd:simpleType>
        <xsd:restriction base="dms:Text">
          <xsd:maxLength value="255"/>
        </xsd:restriction>
      </xsd:simpleType>
    </xsd:element>
    <xsd:element name="RefNo" ma:index="48" nillable="true" ma:displayName="MagiQ Reference" ma:hidden="true" ma:indexed="true" ma:internalName="RefNo" ma:readOnly="false">
      <xsd:simpleType>
        <xsd:restriction base="dms:Text">
          <xsd:maxLength value="255"/>
        </xsd:restriction>
      </xsd:simpleType>
    </xsd:element>
    <xsd:element name="Copied" ma:index="49" nillable="true" ma:displayName="Copied" ma:default="0" ma:internalName="Copied" ma:readOnly="false">
      <xsd:simpleType>
        <xsd:restriction base="dms:Boolean"/>
      </xsd:simpleType>
    </xsd:element>
    <xsd:element name="CopiedFrom" ma:index="50" nillable="true" ma:displayName="CopiedFrom" ma:hidden="true" ma:internalName="CopiedFrom" ma:readOnly="false">
      <xsd:simpleType>
        <xsd:restriction base="dms:Note"/>
      </xsd:simpleType>
    </xsd:element>
    <xsd:element name="CopiedTo" ma:index="51" nillable="true" ma:displayName="CopiedTo" ma:hidden="true" ma:internalName="CopiedTo" ma:readOnly="false">
      <xsd:simpleType>
        <xsd:restriction base="dms:Note"/>
      </xsd:simpleType>
    </xsd:element>
    <xsd:element name="PPR" ma:index="52" nillable="true" ma:displayName="PPR" ma:hidden="true" ma:indexed="true" ma:internalName="PPR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7312b0-b5fc-4d03-b7a9-cf2eba1748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5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55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59" nillable="true" ma:taxonomy="true" ma:internalName="lcf76f155ced4ddcb4097134ff3c332f" ma:taxonomyFieldName="MediaServiceImageTags" ma:displayName="Image Tags" ma:readOnly="false" ma:fieldId="{5cf76f15-5ced-4ddc-b409-7134ff3c332f}" ma:taxonomyMulti="true" ma:sspId="4a633eb9-49e2-4f27-abc8-94b8c9debc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6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6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6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ct xmlns="4f9c820c-e7e2-444d-97ee-45f2b3485c1d">NA</Project>
    <PRAText2 xmlns="4f9c820c-e7e2-444d-97ee-45f2b3485c1d" xsi:nil="true"/>
    <Activity xmlns="4f9c820c-e7e2-444d-97ee-45f2b3485c1d">Public Art and Structures</Activity>
    <CategoryName xmlns="4f9c820c-e7e2-444d-97ee-45f2b3485c1d">RAPT</CategoryName>
    <FunctionGroup xmlns="4f9c820c-e7e2-444d-97ee-45f2b3485c1d">Community Services</FunctionGroup>
    <Copied xmlns="ea9732bc-bdab-4124-94da-00ac1c8a1ca9">false</Copied>
    <PPR xmlns="ea9732bc-bdab-4124-94da-00ac1c8a1ca9" xsi:nil="true"/>
    <zMigrationID xmlns="ea9732bc-bdab-4124-94da-00ac1c8a1ca9">A2918107-pptx</zMigrationID>
    <Narrative xmlns="4f9c820c-e7e2-444d-97ee-45f2b3485c1d" xsi:nil="true"/>
    <zLegacyJSON xmlns="ea9732bc-bdab-4124-94da-00ac1c8a1ca9">{
    "Links":  [
              ],
    "SystemFields":  {
                         "VersionModifiedBy":  "Tom Ransom",
                         "SecurityClassification":  "Inherited - Council",
                         "CreatedBy":  "Tom Ransom",
                         "PublishedBy":  "Tom Ransom",
                         "CreatedDate":  "\/Date(1656900332000)\/",
                         "PublishedDate":  "\/Date(1656902524000)\/",
                         "MetadataModifiedBy":  "Tom Ransom",
                         "Comments":  null,
                         "Catalogue":  null,
                         "PublishedState":  "Published",
                         "DocumentType":  "Document",
                         "VersionModifiedDate":  "\/Date(1656900389000)\/",
                         "DocumentID":  "A2918107",
                         "MetadataModifiedDate":  "\/Date(1656902524000)\/",
                         "VersionNumber":  3,
                         "VersionLabel":  "2.0",
                         "DocumentPath":  "objective.nelson-city.ncc.govt.nz \u003e TARDIS \u003e Arts, Heritage and Events Management \u003e Public Art and Structures \u003e Art in Public Places \u003e RAPT 2022 Visioning the Relocatable Autonomous Projection Tower",
                         "OwnerName":  "Tom Ransom",
                         "DocumentName":  "RAPT 2022 Visioning the Relocatable Autonomous Projection Tower"
                     },
    "CatalogueFields":  [
                        ]
}</zLegacyJSON>
    <PRADate1 xmlns="4f9c820c-e7e2-444d-97ee-45f2b3485c1d" xsi:nil="true"/>
    <RefNo xmlns="ea9732bc-bdab-4124-94da-00ac1c8a1ca9" xsi:nil="true"/>
    <PRADateTrigger xmlns="4f9c820c-e7e2-444d-97ee-45f2b3485c1d" xsi:nil="true"/>
    <PRAText3 xmlns="4f9c820c-e7e2-444d-97ee-45f2b3485c1d" xsi:nil="true"/>
    <OverrideLabel xmlns="ea9732bc-bdab-4124-94da-00ac1c8a1ca9" xsi:nil="true"/>
    <Case xmlns="4f9c820c-e7e2-444d-97ee-45f2b3485c1d">NA</Case>
    <LegacyID xmlns="ea9732bc-bdab-4124-94da-00ac1c8a1ca9">A2918107</LegacyID>
    <PRADateDisposal xmlns="4f9c820c-e7e2-444d-97ee-45f2b3485c1d" xsi:nil="true"/>
    <CategoryValue xmlns="4f9c820c-e7e2-444d-97ee-45f2b3485c1d">NA</CategoryValue>
    <PRADate2 xmlns="4f9c820c-e7e2-444d-97ee-45f2b3485c1d" xsi:nil="true"/>
    <PRAText4 xmlns="4f9c820c-e7e2-444d-97ee-45f2b3485c1d" xsi:nil="true"/>
    <Level2 xmlns="c91a514c-9034-4fa3-897a-8352025b26ed">NA</Level2>
    <CopiedTo xmlns="ea9732bc-bdab-4124-94da-00ac1c8a1ca9" xsi:nil="true"/>
    <Channel xmlns="c91a514c-9034-4fa3-897a-8352025b26ed">Public Art Projects</Channel>
    <PRAType xmlns="4f9c820c-e7e2-444d-97ee-45f2b3485c1d">Doc</PRAType>
    <KeyWords xmlns="15ffb055-6eb4-45a1-bc20-bf2ac0d420da" xsi:nil="true"/>
    <PRADate3 xmlns="4f9c820c-e7e2-444d-97ee-45f2b3485c1d" xsi:nil="true"/>
    <Year xmlns="c91a514c-9034-4fa3-897a-8352025b26ed">NA</Year>
    <PRAText5 xmlns="4f9c820c-e7e2-444d-97ee-45f2b3485c1d">RAPT 2022 Visioning the Relocatable Autonomous Projection Tower.pptx</PRAText5>
    <Level3 xmlns="c91a514c-9034-4fa3-897a-8352025b26ed" xsi:nil="true"/>
    <AccessClassification xmlns="ea9732bc-bdab-4124-94da-00ac1c8a1ca9">Internal</AccessClassification>
    <BusinessValue xmlns="4f9c820c-e7e2-444d-97ee-45f2b3485c1d" xsi:nil="true"/>
    <Team xmlns="c91a514c-9034-4fa3-897a-8352025b26ed">Public Art and Structures</Team>
    <RelatedPeople xmlns="4f9c820c-e7e2-444d-97ee-45f2b3485c1d">
      <UserInfo>
        <DisplayName/>
        <AccountId xsi:nil="true"/>
        <AccountType/>
      </UserInfo>
    </RelatedPeople>
    <SetLabel xmlns="ea9732bc-bdab-4124-94da-00ac1c8a1ca9">RETAIN</SetLabel>
    <Function xmlns="4f9c820c-e7e2-444d-97ee-45f2b3485c1d">Arts, Heritage and Events Management</Function>
    <CopiedFrom xmlns="ea9732bc-bdab-4124-94da-00ac1c8a1ca9" xsi:nil="true"/>
    <AggregationStatus xmlns="4f9c820c-e7e2-444d-97ee-45f2b3485c1d">Normal</AggregationStatus>
    <AggregationNarrative xmlns="725c79e5-42ce-4aa0-ac78-b6418001f0d2" xsi:nil="true"/>
    <zLegacy xmlns="ea9732bc-bdab-4124-94da-00ac1c8a1ca9">System Fields:
DocumentID: A2918107
DocumentName: RAPT 2022 Visioning the Relocatable Autonomous Projection Tower
DocumentPath: objective.nelson-city.ncc.govt.nz &gt; TARDIS &gt; Arts, Heritage and Events Management &gt; Public Art and Structures &gt; Art in Public Places &gt; RAPT 2022 Visioning the Relocatable Autonomous Projection Tower
SecurityClassification: Inherited - Council
PublishedState: Published
PublishedDate: 04-Jul-2022 14:42:04
PublishedBy: Tom Ransom
VersionNumber: 3
VersionLabel: 2.0
DocumentType: Document
OwnerName: Tom Ransom
CreatedBy: Tom Ransom
CreatedDate: 04-Jul-2022 14:05:32
MetadataModifiedBy: Tom Ransom
MetadataModifiedDate: 04-Jul-2022 14:42:04
VersionModifiedBy: Tom Ransom
VersionModifiedDate: 04-Jul-2022 14:06:29
</zLegacy>
    <DocumentType xmlns="4f9c820c-e7e2-444d-97ee-45f2b3485c1d" xsi:nil="true"/>
    <PRAText1 xmlns="4f9c820c-e7e2-444d-97ee-45f2b3485c1d" xsi:nil="true"/>
    <_dlc_DocId xmlns="01e62f4d-1efb-4a1c-aac8-a1dd7e6f7e8d">NDOCS-1171345905-15</_dlc_DocId>
    <_dlc_DocIdPersistId xmlns="01e62f4d-1efb-4a1c-aac8-a1dd7e6f7e8d">false</_dlc_DocIdPersistId>
    <_dlc_DocIdUrl xmlns="01e62f4d-1efb-4a1c-aac8-a1dd7e6f7e8d">
      <Url>https://nelsoncity.sharepoint.com/sites/ecm-artstructure/_layouts/15/DocIdRedir.aspx?ID=NDOCS-1171345905-15</Url>
      <Description>NDOCS-1171345905-15</Description>
    </_dlc_DocIdUrl>
    <lcf76f155ced4ddcb4097134ff3c332f xmlns="b27312b0-b5fc-4d03-b7a9-cf2eba174897">
      <Terms xmlns="http://schemas.microsoft.com/office/infopath/2007/PartnerControls"/>
    </lcf76f155ced4ddcb4097134ff3c332f>
    <TaxCatchAll xmlns="01e62f4d-1efb-4a1c-aac8-a1dd7e6f7e8d" xsi:nil="true"/>
  </documentManagement>
</p:properties>
</file>

<file path=customXml/itemProps1.xml><?xml version="1.0" encoding="utf-8"?>
<ds:datastoreItem xmlns:ds="http://schemas.openxmlformats.org/officeDocument/2006/customXml" ds:itemID="{9CE2AADE-A79B-4D3C-9519-307D6EA700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6ABCA6-4BDE-4AE3-B1AF-2E0E315F12F6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7602B738831440DB9AF4B3C0A3E49E12"/>
  </ds:schemaRefs>
</ds:datastoreItem>
</file>

<file path=customXml/itemProps4.xml><?xml version="1.0" encoding="utf-8"?>
<ds:datastoreItem xmlns:ds="http://schemas.openxmlformats.org/officeDocument/2006/customXml" ds:itemID="{1BE8D6FC-DDC5-4123-9AF9-45EF101E91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e62f4d-1efb-4a1c-aac8-a1dd7e6f7e8d"/>
    <ds:schemaRef ds:uri="4f9c820c-e7e2-444d-97ee-45f2b3485c1d"/>
    <ds:schemaRef ds:uri="15ffb055-6eb4-45a1-bc20-bf2ac0d420da"/>
    <ds:schemaRef ds:uri="725c79e5-42ce-4aa0-ac78-b6418001f0d2"/>
    <ds:schemaRef ds:uri="c91a514c-9034-4fa3-897a-8352025b26ed"/>
    <ds:schemaRef ds:uri="ea9732bc-bdab-4124-94da-00ac1c8a1ca9"/>
    <ds:schemaRef ds:uri="b27312b0-b5fc-4d03-b7a9-cf2eba1748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22C9AE0D-F86C-4316-8EF8-E1C9DF519EB2}">
  <ds:schemaRefs>
    <ds:schemaRef ds:uri="http://schemas.microsoft.com/office/2006/metadata/properties"/>
    <ds:schemaRef ds:uri="http://schemas.microsoft.com/office/infopath/2007/PartnerControls"/>
    <ds:schemaRef ds:uri="4f9c820c-e7e2-444d-97ee-45f2b3485c1d"/>
    <ds:schemaRef ds:uri="ea9732bc-bdab-4124-94da-00ac1c8a1ca9"/>
    <ds:schemaRef ds:uri="c91a514c-9034-4fa3-897a-8352025b26ed"/>
    <ds:schemaRef ds:uri="15ffb055-6eb4-45a1-bc20-bf2ac0d420da"/>
    <ds:schemaRef ds:uri="725c79e5-42ce-4aa0-ac78-b6418001f0d2"/>
    <ds:schemaRef ds:uri="01e62f4d-1efb-4a1c-aac8-a1dd7e6f7e8d"/>
    <ds:schemaRef ds:uri="b27312b0-b5fc-4d03-b7a9-cf2eba17489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125</TotalTime>
  <Words>548</Words>
  <Application>Microsoft Office PowerPoint</Application>
  <PresentationFormat>Widescreen</PresentationFormat>
  <Paragraphs>59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Visioning the Relocatable Autonomous Projection Structure</vt:lpstr>
      <vt:lpstr>Light Art Projection-Background and Case Studies </vt:lpstr>
      <vt:lpstr>Matariki 2019</vt:lpstr>
      <vt:lpstr>Nelson Boys College Artwork Projections</vt:lpstr>
      <vt:lpstr>Safe Space Alliance Projections</vt:lpstr>
      <vt:lpstr>Rugby 150 Projections</vt:lpstr>
      <vt:lpstr>ANZAC 2021 Projections</vt:lpstr>
      <vt:lpstr>NZ Photography Conference Projections</vt:lpstr>
      <vt:lpstr>Expansion of Light Art Projection Projects- Identified Needs from Community Partners:</vt:lpstr>
      <vt:lpstr>Barriers to Expansion- Downsides to the Current Technical/Rigging Systems:</vt:lpstr>
      <vt:lpstr>Next Steps-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RAPT 2022 Visioning the Relocatable Autonomous Projection Tower</dc:title>
  <dc:subject/>
  <dc:creator>Tom Ransom</dc:creator>
  <cp:lastModifiedBy>Tom Ransom</cp:lastModifiedBy>
  <cp:revision>302</cp:revision>
  <dcterms:created xsi:type="dcterms:W3CDTF">2021-12-10T04:13:47Z</dcterms:created>
  <dcterms:modified xsi:type="dcterms:W3CDTF">2022-11-14T21:25:56Z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A2918107</vt:lpwstr>
  </property>
  <property fmtid="{D5CDD505-2E9C-101B-9397-08002B2CF9AE}" pid="4" name="Objective-Title">
    <vt:lpwstr>RAPT 2022 Visioning the Relocatable Autonomous Projection Tower</vt:lpwstr>
  </property>
  <property fmtid="{D5CDD505-2E9C-101B-9397-08002B2CF9AE}" pid="5" name="Objective-Description">
    <vt:lpwstr/>
  </property>
  <property fmtid="{D5CDD505-2E9C-101B-9397-08002B2CF9AE}" pid="6" name="Objective-CreationStamp">
    <vt:filetime>2022-07-04T02:05:32Z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2022-07-04T02:06:29Z</vt:filetime>
  </property>
  <property fmtid="{D5CDD505-2E9C-101B-9397-08002B2CF9AE}" pid="11" name="Objective-Owner">
    <vt:lpwstr>Tom Ransom</vt:lpwstr>
  </property>
  <property fmtid="{D5CDD505-2E9C-101B-9397-08002B2CF9AE}" pid="12" name="Objective-Path">
    <vt:lpwstr>TARDIS:Arts, Heritage and Events Management:Public Art and Structures:Art in Public Places:</vt:lpwstr>
  </property>
  <property fmtid="{D5CDD505-2E9C-101B-9397-08002B2CF9AE}" pid="13" name="Objective-Parent">
    <vt:lpwstr>Art in Public Places</vt:lpwstr>
  </property>
  <property fmtid="{D5CDD505-2E9C-101B-9397-08002B2CF9AE}" pid="14" name="Objective-State">
    <vt:lpwstr>Being Edited</vt:lpwstr>
  </property>
  <property fmtid="{D5CDD505-2E9C-101B-9397-08002B2CF9AE}" pid="15" name="Objective-VersionId">
    <vt:lpwstr>vA4231916</vt:lpwstr>
  </property>
  <property fmtid="{D5CDD505-2E9C-101B-9397-08002B2CF9AE}" pid="16" name="Objective-Version">
    <vt:lpwstr>1.1</vt:lpwstr>
  </property>
  <property fmtid="{D5CDD505-2E9C-101B-9397-08002B2CF9AE}" pid="17" name="Objective-VersionNumber">
    <vt:r8>3</vt:r8>
  </property>
  <property fmtid="{D5CDD505-2E9C-101B-9397-08002B2CF9AE}" pid="18" name="Objective-VersionComment">
    <vt:lpwstr/>
  </property>
  <property fmtid="{D5CDD505-2E9C-101B-9397-08002B2CF9AE}" pid="19" name="Objective-FileNumber">
    <vt:lpwstr>qA651</vt:lpwstr>
  </property>
  <property fmtid="{D5CDD505-2E9C-101B-9397-08002B2CF9AE}" pid="20" name="Objective-Classification">
    <vt:lpwstr>[Inherited - Council]</vt:lpwstr>
  </property>
  <property fmtid="{D5CDD505-2E9C-101B-9397-08002B2CF9AE}" pid="21" name="Objective-Caveats">
    <vt:lpwstr/>
  </property>
  <property fmtid="{D5CDD505-2E9C-101B-9397-08002B2CF9AE}" pid="22" name="Objective-Contract Number">
    <vt:lpwstr/>
  </property>
  <property fmtid="{D5CDD505-2E9C-101B-9397-08002B2CF9AE}" pid="23" name="Objective-Project ID">
    <vt:lpwstr/>
  </property>
  <property fmtid="{D5CDD505-2E9C-101B-9397-08002B2CF9AE}" pid="24" name="Objective-Service Request Id">
    <vt:lpwstr/>
  </property>
  <property fmtid="{D5CDD505-2E9C-101B-9397-08002B2CF9AE}" pid="25" name="Objective-Organisation">
    <vt:lpwstr/>
  </property>
  <property fmtid="{D5CDD505-2E9C-101B-9397-08002B2CF9AE}" pid="26" name="Objective-NCS Reference Number">
    <vt:lpwstr/>
  </property>
  <property fmtid="{D5CDD505-2E9C-101B-9397-08002B2CF9AE}" pid="27" name="Objective-NCS System Area">
    <vt:lpwstr/>
  </property>
  <property fmtid="{D5CDD505-2E9C-101B-9397-08002B2CF9AE}" pid="28" name="Objective-PPR Links">
    <vt:lpwstr/>
  </property>
  <property fmtid="{D5CDD505-2E9C-101B-9397-08002B2CF9AE}" pid="29" name="Objective-Review By">
    <vt:lpwstr/>
  </property>
  <property fmtid="{D5CDD505-2E9C-101B-9397-08002B2CF9AE}" pid="30" name="Objective-Reviewer">
    <vt:lpwstr/>
  </property>
  <property fmtid="{D5CDD505-2E9C-101B-9397-08002B2CF9AE}" pid="31" name="Objective-Department">
    <vt:lpwstr/>
  </property>
  <property fmtid="{D5CDD505-2E9C-101B-9397-08002B2CF9AE}" pid="32" name="Objective-Comment">
    <vt:lpwstr/>
  </property>
  <property fmtid="{D5CDD505-2E9C-101B-9397-08002B2CF9AE}" pid="33" name="ILFrom">
    <vt:lpwstr/>
  </property>
  <property fmtid="{D5CDD505-2E9C-101B-9397-08002B2CF9AE}" pid="34" name="MediaServiceImageTags">
    <vt:lpwstr/>
  </property>
  <property fmtid="{D5CDD505-2E9C-101B-9397-08002B2CF9AE}" pid="35" name="_dlc_DocId">
    <vt:lpwstr>EDRMS-1374951193-16443</vt:lpwstr>
  </property>
  <property fmtid="{D5CDD505-2E9C-101B-9397-08002B2CF9AE}" pid="36" name="ContentTypeId">
    <vt:lpwstr>0x010100BD8507B1EF3EEF43BB352138EF9A3FBD</vt:lpwstr>
  </property>
  <property fmtid="{D5CDD505-2E9C-101B-9397-08002B2CF9AE}" pid="37" name="CC">
    <vt:lpwstr/>
  </property>
  <property fmtid="{D5CDD505-2E9C-101B-9397-08002B2CF9AE}" pid="38" name="_dlc_DocIdItemGuid">
    <vt:lpwstr>614839c0-e035-4ac9-9afd-bf3da764cd3d</vt:lpwstr>
  </property>
  <property fmtid="{D5CDD505-2E9C-101B-9397-08002B2CF9AE}" pid="39" name="To">
    <vt:lpwstr/>
  </property>
  <property fmtid="{D5CDD505-2E9C-101B-9397-08002B2CF9AE}" pid="40" name="_dlc_DocIdUrl">
    <vt:lpwstr>https://nelsoncity.sharepoint.com/sites/ro-comser/_layouts/15/DocIdRedir.aspx?ID=EDRMS-1374951193-16443, EDRMS-1374951193-16443</vt:lpwstr>
  </property>
  <property fmtid="{D5CDD505-2E9C-101B-9397-08002B2CF9AE}" pid="41" name="OriginalSubject">
    <vt:lpwstr/>
  </property>
  <property fmtid="{D5CDD505-2E9C-101B-9397-08002B2CF9AE}" pid="42" name="Subactivity">
    <vt:lpwstr>NA</vt:lpwstr>
  </property>
  <property fmtid="{D5CDD505-2E9C-101B-9397-08002B2CF9AE}" pid="43" name="xd_ProgID">
    <vt:lpwstr/>
  </property>
  <property fmtid="{D5CDD505-2E9C-101B-9397-08002B2CF9AE}" pid="44" name="_SourceUrl">
    <vt:lpwstr/>
  </property>
  <property fmtid="{D5CDD505-2E9C-101B-9397-08002B2CF9AE}" pid="45" name="_SharedFileIndex">
    <vt:lpwstr/>
  </property>
  <property fmtid="{D5CDD505-2E9C-101B-9397-08002B2CF9AE}" pid="46" name="ComplianceAssetId">
    <vt:lpwstr/>
  </property>
  <property fmtid="{D5CDD505-2E9C-101B-9397-08002B2CF9AE}" pid="47" name="TemplateUrl">
    <vt:lpwstr/>
  </property>
  <property fmtid="{D5CDD505-2E9C-101B-9397-08002B2CF9AE}" pid="48" name="_ExtendedDescription">
    <vt:lpwstr/>
  </property>
  <property fmtid="{D5CDD505-2E9C-101B-9397-08002B2CF9AE}" pid="49" name="Received">
    <vt:lpwstr/>
  </property>
  <property fmtid="{D5CDD505-2E9C-101B-9397-08002B2CF9AE}" pid="50" name="xd_Signature">
    <vt:lpwstr/>
  </property>
  <property fmtid="{D5CDD505-2E9C-101B-9397-08002B2CF9AE}" pid="51" name="HarmonieUIHidden">
    <vt:lpwstr/>
  </property>
  <property fmtid="{D5CDD505-2E9C-101B-9397-08002B2CF9AE}" pid="52" name="Sent">
    <vt:lpwstr/>
  </property>
  <property fmtid="{D5CDD505-2E9C-101B-9397-08002B2CF9AE}" pid="53" name="TriggerFlowInfo">
    <vt:lpwstr/>
  </property>
  <property fmtid="{D5CDD505-2E9C-101B-9397-08002B2CF9AE}" pid="54" name="Order">
    <vt:lpwstr>1644300.00000000</vt:lpwstr>
  </property>
  <property fmtid="{D5CDD505-2E9C-101B-9397-08002B2CF9AE}" pid="55" name="MailPreviewData">
    <vt:lpwstr/>
  </property>
</Properties>
</file>